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77" r:id="rId2"/>
  </p:sldMasterIdLst>
  <p:notesMasterIdLst>
    <p:notesMasterId r:id="rId18"/>
  </p:notesMasterIdLst>
  <p:sldIdLst>
    <p:sldId id="259" r:id="rId3"/>
    <p:sldId id="256" r:id="rId4"/>
    <p:sldId id="257" r:id="rId5"/>
    <p:sldId id="258" r:id="rId6"/>
    <p:sldId id="260" r:id="rId7"/>
    <p:sldId id="275" r:id="rId8"/>
    <p:sldId id="277" r:id="rId9"/>
    <p:sldId id="276" r:id="rId10"/>
    <p:sldId id="274" r:id="rId11"/>
    <p:sldId id="261" r:id="rId12"/>
    <p:sldId id="262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8E83E3-2D56-B26D-CCB3-4E9783D8EB52}" v="4" dt="2024-03-11T17:00:14.321"/>
    <p1510:client id="{9D19A20C-8D26-06AD-E106-7CA9AE517932}" v="1" dt="2024-03-11T19:47:12.222"/>
    <p1510:client id="{B89FCDF6-9DE6-6E9B-4D38-D75F1F432F71}" v="51" dt="2024-03-11T19:23:39.014"/>
    <p1510:client id="{D5217514-065F-AFCA-C23A-BF7722A3A0B4}" v="1" dt="2024-03-11T17:50:34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A2958-0BAB-47B9-B5E6-A811A69E896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B0FE753-5079-4D8F-8972-56AED15DA6FD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P</a:t>
          </a:r>
        </a:p>
      </dgm:t>
    </dgm:pt>
    <dgm:pt modelId="{7BB4E3B7-3E47-4474-BA0B-695A19DF69E7}" type="parTrans" cxnId="{BC6DBA38-DB5B-46F2-BB14-82C05BF2B23C}">
      <dgm:prSet/>
      <dgm:spPr/>
      <dgm:t>
        <a:bodyPr/>
        <a:lstStyle/>
        <a:p>
          <a:endParaRPr lang="es-ES"/>
        </a:p>
      </dgm:t>
    </dgm:pt>
    <dgm:pt modelId="{3895D95A-880D-4E93-BFD8-98C30FFBBEFF}" type="sibTrans" cxnId="{BC6DBA38-DB5B-46F2-BB14-82C05BF2B23C}">
      <dgm:prSet/>
      <dgm:spPr/>
      <dgm:t>
        <a:bodyPr/>
        <a:lstStyle/>
        <a:p>
          <a:endParaRPr lang="es-ES"/>
        </a:p>
      </dgm:t>
    </dgm:pt>
    <dgm:pt modelId="{716C7F2E-1C5C-4C6F-BAC7-03E77D238218}">
      <dgm:prSet phldrT="[Texto]"/>
      <dgm:spPr>
        <a:solidFill>
          <a:srgbClr val="92D050"/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L</a:t>
          </a:r>
        </a:p>
      </dgm:t>
    </dgm:pt>
    <dgm:pt modelId="{14008270-4604-48B3-B5DE-D537864D31F4}" type="parTrans" cxnId="{131AD569-A97E-4C42-A828-D24DD14749C3}">
      <dgm:prSet/>
      <dgm:spPr/>
      <dgm:t>
        <a:bodyPr/>
        <a:lstStyle/>
        <a:p>
          <a:endParaRPr lang="es-ES"/>
        </a:p>
      </dgm:t>
    </dgm:pt>
    <dgm:pt modelId="{717B0BB2-7A96-4066-A9C2-783B27327782}" type="sibTrans" cxnId="{131AD569-A97E-4C42-A828-D24DD14749C3}">
      <dgm:prSet/>
      <dgm:spPr/>
      <dgm:t>
        <a:bodyPr/>
        <a:lstStyle/>
        <a:p>
          <a:endParaRPr lang="es-ES"/>
        </a:p>
      </dgm:t>
    </dgm:pt>
    <dgm:pt modelId="{4DB35F4B-4784-4632-9150-74024FF6F073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A</a:t>
          </a:r>
        </a:p>
      </dgm:t>
    </dgm:pt>
    <dgm:pt modelId="{2424F048-25BD-4BE6-9FE1-5CF483E33237}" type="parTrans" cxnId="{2E404FDE-1189-4AE4-BA0A-1913895CAAEE}">
      <dgm:prSet/>
      <dgm:spPr/>
      <dgm:t>
        <a:bodyPr/>
        <a:lstStyle/>
        <a:p>
          <a:endParaRPr lang="es-ES"/>
        </a:p>
      </dgm:t>
    </dgm:pt>
    <dgm:pt modelId="{BF92C870-5784-42D5-BEDF-8A78433ABCDE}" type="sibTrans" cxnId="{2E404FDE-1189-4AE4-BA0A-1913895CAAEE}">
      <dgm:prSet/>
      <dgm:spPr/>
      <dgm:t>
        <a:bodyPr/>
        <a:lstStyle/>
        <a:p>
          <a:endParaRPr lang="es-ES"/>
        </a:p>
      </dgm:t>
    </dgm:pt>
    <dgm:pt modelId="{E69E969B-A0E6-435D-8804-9A1349038F1D}">
      <dgm:prSet phldrT="[Texto]"/>
      <dgm:spPr>
        <a:solidFill>
          <a:srgbClr val="92D050"/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N</a:t>
          </a:r>
        </a:p>
      </dgm:t>
    </dgm:pt>
    <dgm:pt modelId="{15D0B2DB-F7C9-4D26-9386-483D9FE698E0}" type="parTrans" cxnId="{00FE765F-8F2E-410E-A32E-CC43E09811B1}">
      <dgm:prSet/>
      <dgm:spPr/>
      <dgm:t>
        <a:bodyPr/>
        <a:lstStyle/>
        <a:p>
          <a:endParaRPr lang="es-ES"/>
        </a:p>
      </dgm:t>
    </dgm:pt>
    <dgm:pt modelId="{52BA4775-C7A9-4AD3-BD96-ACCF5CC8B1D3}" type="sibTrans" cxnId="{00FE765F-8F2E-410E-A32E-CC43E09811B1}">
      <dgm:prSet/>
      <dgm:spPr/>
      <dgm:t>
        <a:bodyPr/>
        <a:lstStyle/>
        <a:p>
          <a:endParaRPr lang="es-ES"/>
        </a:p>
      </dgm:t>
    </dgm:pt>
    <dgm:pt modelId="{EC462B0D-3902-4CFC-A84A-3AF728525C2C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E</a:t>
          </a:r>
        </a:p>
      </dgm:t>
    </dgm:pt>
    <dgm:pt modelId="{398E4D22-A50B-4907-B00B-765E75878114}" type="parTrans" cxnId="{A5F3E695-6431-4F9B-A836-859118606FA2}">
      <dgm:prSet/>
      <dgm:spPr/>
      <dgm:t>
        <a:bodyPr/>
        <a:lstStyle/>
        <a:p>
          <a:endParaRPr lang="es-ES"/>
        </a:p>
      </dgm:t>
    </dgm:pt>
    <dgm:pt modelId="{923B121D-2E5E-41A5-AE7A-2D4E508D98CB}" type="sibTrans" cxnId="{A5F3E695-6431-4F9B-A836-859118606FA2}">
      <dgm:prSet/>
      <dgm:spPr/>
      <dgm:t>
        <a:bodyPr/>
        <a:lstStyle/>
        <a:p>
          <a:endParaRPr lang="es-ES"/>
        </a:p>
      </dgm:t>
    </dgm:pt>
    <dgm:pt modelId="{64269A90-D267-4DFF-A320-896C8D94CDF9}">
      <dgm:prSet phldrT="[Texto]"/>
      <dgm:spPr>
        <a:solidFill>
          <a:srgbClr val="92D050"/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S</a:t>
          </a:r>
        </a:p>
      </dgm:t>
    </dgm:pt>
    <dgm:pt modelId="{D3879256-86BE-4FF6-91AE-CD6B1DD8875B}" type="parTrans" cxnId="{4351A918-6278-484A-ACB1-9E04D4FD14A8}">
      <dgm:prSet/>
      <dgm:spPr/>
      <dgm:t>
        <a:bodyPr/>
        <a:lstStyle/>
        <a:p>
          <a:endParaRPr lang="es-ES"/>
        </a:p>
      </dgm:t>
    </dgm:pt>
    <dgm:pt modelId="{290EED18-9134-488D-88F2-CE890131BD40}" type="sibTrans" cxnId="{4351A918-6278-484A-ACB1-9E04D4FD14A8}">
      <dgm:prSet/>
      <dgm:spPr/>
      <dgm:t>
        <a:bodyPr/>
        <a:lstStyle/>
        <a:p>
          <a:endParaRPr lang="es-ES"/>
        </a:p>
      </dgm:t>
    </dgm:pt>
    <dgm:pt modelId="{519C1719-EDF9-4A04-880E-2B6080985526}" type="pres">
      <dgm:prSet presAssocID="{A60A2958-0BAB-47B9-B5E6-A811A69E896C}" presName="CompostProcess" presStyleCnt="0">
        <dgm:presLayoutVars>
          <dgm:dir/>
          <dgm:resizeHandles val="exact"/>
        </dgm:presLayoutVars>
      </dgm:prSet>
      <dgm:spPr/>
    </dgm:pt>
    <dgm:pt modelId="{6CDED2A2-9E6E-48EC-9F48-2A9B99E76A0B}" type="pres">
      <dgm:prSet presAssocID="{A60A2958-0BAB-47B9-B5E6-A811A69E896C}" presName="arrow" presStyleLbl="bgShp" presStyleIdx="0" presStyleCnt="1"/>
      <dgm:spPr>
        <a:solidFill>
          <a:schemeClr val="bg1">
            <a:lumMod val="95000"/>
          </a:schemeClr>
        </a:solidFill>
      </dgm:spPr>
    </dgm:pt>
    <dgm:pt modelId="{74AA93F6-33E5-467F-B95A-2C402C8E4BDF}" type="pres">
      <dgm:prSet presAssocID="{A60A2958-0BAB-47B9-B5E6-A811A69E896C}" presName="linearProcess" presStyleCnt="0"/>
      <dgm:spPr/>
    </dgm:pt>
    <dgm:pt modelId="{1695787A-7E78-4FF1-861D-6D5CB532046A}" type="pres">
      <dgm:prSet presAssocID="{5B0FE753-5079-4D8F-8972-56AED15DA6FD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5984D4-1811-4C98-ACEF-B4FD46A464B2}" type="pres">
      <dgm:prSet presAssocID="{3895D95A-880D-4E93-BFD8-98C30FFBBEFF}" presName="sibTrans" presStyleCnt="0"/>
      <dgm:spPr/>
    </dgm:pt>
    <dgm:pt modelId="{115CC886-1B11-46A4-B065-9E0B3A16FB12}" type="pres">
      <dgm:prSet presAssocID="{716C7F2E-1C5C-4C6F-BAC7-03E77D238218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2DB23B-845D-4337-B217-C9DD4C5A0DED}" type="pres">
      <dgm:prSet presAssocID="{717B0BB2-7A96-4066-A9C2-783B27327782}" presName="sibTrans" presStyleCnt="0"/>
      <dgm:spPr/>
    </dgm:pt>
    <dgm:pt modelId="{1CC28093-A355-434A-846F-793A746DC30F}" type="pres">
      <dgm:prSet presAssocID="{4DB35F4B-4784-4632-9150-74024FF6F073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0CFCCF-67F6-4322-A2FB-DC4D224B4DDF}" type="pres">
      <dgm:prSet presAssocID="{BF92C870-5784-42D5-BEDF-8A78433ABCDE}" presName="sibTrans" presStyleCnt="0"/>
      <dgm:spPr/>
    </dgm:pt>
    <dgm:pt modelId="{690787C0-BAE6-4B85-811E-257B170635EB}" type="pres">
      <dgm:prSet presAssocID="{E69E969B-A0E6-435D-8804-9A1349038F1D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838A3F-203E-4E73-9698-51F8471A794B}" type="pres">
      <dgm:prSet presAssocID="{52BA4775-C7A9-4AD3-BD96-ACCF5CC8B1D3}" presName="sibTrans" presStyleCnt="0"/>
      <dgm:spPr/>
    </dgm:pt>
    <dgm:pt modelId="{F124B71E-77D7-4B5E-B432-9E7C859F22E0}" type="pres">
      <dgm:prSet presAssocID="{EC462B0D-3902-4CFC-A84A-3AF728525C2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E7791C-FA46-4FAA-9D5F-87DC20B4FC03}" type="pres">
      <dgm:prSet presAssocID="{923B121D-2E5E-41A5-AE7A-2D4E508D98CB}" presName="sibTrans" presStyleCnt="0"/>
      <dgm:spPr/>
    </dgm:pt>
    <dgm:pt modelId="{AE2848CB-24FB-4ED4-BEFC-B8760B7B7677}" type="pres">
      <dgm:prSet presAssocID="{64269A90-D267-4DFF-A320-896C8D94CDF9}" presName="textNode" presStyleLbl="node1" presStyleIdx="5" presStyleCnt="6" custLinFactNeighborX="19249" custLinFactNeighborY="-8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FBF29FB-8197-46B6-873D-48A854E43265}" type="presOf" srcId="{64269A90-D267-4DFF-A320-896C8D94CDF9}" destId="{AE2848CB-24FB-4ED4-BEFC-B8760B7B7677}" srcOrd="0" destOrd="0" presId="urn:microsoft.com/office/officeart/2005/8/layout/hProcess9"/>
    <dgm:cxn modelId="{00FE765F-8F2E-410E-A32E-CC43E09811B1}" srcId="{A60A2958-0BAB-47B9-B5E6-A811A69E896C}" destId="{E69E969B-A0E6-435D-8804-9A1349038F1D}" srcOrd="3" destOrd="0" parTransId="{15D0B2DB-F7C9-4D26-9386-483D9FE698E0}" sibTransId="{52BA4775-C7A9-4AD3-BD96-ACCF5CC8B1D3}"/>
    <dgm:cxn modelId="{131AD569-A97E-4C42-A828-D24DD14749C3}" srcId="{A60A2958-0BAB-47B9-B5E6-A811A69E896C}" destId="{716C7F2E-1C5C-4C6F-BAC7-03E77D238218}" srcOrd="1" destOrd="0" parTransId="{14008270-4604-48B3-B5DE-D537864D31F4}" sibTransId="{717B0BB2-7A96-4066-A9C2-783B27327782}"/>
    <dgm:cxn modelId="{56A848E1-76AB-4D14-ABD1-ECA82C349B4C}" type="presOf" srcId="{EC462B0D-3902-4CFC-A84A-3AF728525C2C}" destId="{F124B71E-77D7-4B5E-B432-9E7C859F22E0}" srcOrd="0" destOrd="0" presId="urn:microsoft.com/office/officeart/2005/8/layout/hProcess9"/>
    <dgm:cxn modelId="{A5F3E695-6431-4F9B-A836-859118606FA2}" srcId="{A60A2958-0BAB-47B9-B5E6-A811A69E896C}" destId="{EC462B0D-3902-4CFC-A84A-3AF728525C2C}" srcOrd="4" destOrd="0" parTransId="{398E4D22-A50B-4907-B00B-765E75878114}" sibTransId="{923B121D-2E5E-41A5-AE7A-2D4E508D98CB}"/>
    <dgm:cxn modelId="{B8D7EEAD-834A-473F-870F-873F53BC5993}" type="presOf" srcId="{A60A2958-0BAB-47B9-B5E6-A811A69E896C}" destId="{519C1719-EDF9-4A04-880E-2B6080985526}" srcOrd="0" destOrd="0" presId="urn:microsoft.com/office/officeart/2005/8/layout/hProcess9"/>
    <dgm:cxn modelId="{4351A918-6278-484A-ACB1-9E04D4FD14A8}" srcId="{A60A2958-0BAB-47B9-B5E6-A811A69E896C}" destId="{64269A90-D267-4DFF-A320-896C8D94CDF9}" srcOrd="5" destOrd="0" parTransId="{D3879256-86BE-4FF6-91AE-CD6B1DD8875B}" sibTransId="{290EED18-9134-488D-88F2-CE890131BD40}"/>
    <dgm:cxn modelId="{9BC4BC5C-7E91-4E01-897D-AE3A8B2DA968}" type="presOf" srcId="{5B0FE753-5079-4D8F-8972-56AED15DA6FD}" destId="{1695787A-7E78-4FF1-861D-6D5CB532046A}" srcOrd="0" destOrd="0" presId="urn:microsoft.com/office/officeart/2005/8/layout/hProcess9"/>
    <dgm:cxn modelId="{BC6DBA38-DB5B-46F2-BB14-82C05BF2B23C}" srcId="{A60A2958-0BAB-47B9-B5E6-A811A69E896C}" destId="{5B0FE753-5079-4D8F-8972-56AED15DA6FD}" srcOrd="0" destOrd="0" parTransId="{7BB4E3B7-3E47-4474-BA0B-695A19DF69E7}" sibTransId="{3895D95A-880D-4E93-BFD8-98C30FFBBEFF}"/>
    <dgm:cxn modelId="{BD0A57DD-4783-4D4D-A236-2F7A41F866EB}" type="presOf" srcId="{E69E969B-A0E6-435D-8804-9A1349038F1D}" destId="{690787C0-BAE6-4B85-811E-257B170635EB}" srcOrd="0" destOrd="0" presId="urn:microsoft.com/office/officeart/2005/8/layout/hProcess9"/>
    <dgm:cxn modelId="{B34B7342-2BB3-4E95-8592-9F82CA4987FA}" type="presOf" srcId="{716C7F2E-1C5C-4C6F-BAC7-03E77D238218}" destId="{115CC886-1B11-46A4-B065-9E0B3A16FB12}" srcOrd="0" destOrd="0" presId="urn:microsoft.com/office/officeart/2005/8/layout/hProcess9"/>
    <dgm:cxn modelId="{2E404FDE-1189-4AE4-BA0A-1913895CAAEE}" srcId="{A60A2958-0BAB-47B9-B5E6-A811A69E896C}" destId="{4DB35F4B-4784-4632-9150-74024FF6F073}" srcOrd="2" destOrd="0" parTransId="{2424F048-25BD-4BE6-9FE1-5CF483E33237}" sibTransId="{BF92C870-5784-42D5-BEDF-8A78433ABCDE}"/>
    <dgm:cxn modelId="{5B7CDCC5-6837-4A87-8648-0CE7DC8E8CE5}" type="presOf" srcId="{4DB35F4B-4784-4632-9150-74024FF6F073}" destId="{1CC28093-A355-434A-846F-793A746DC30F}" srcOrd="0" destOrd="0" presId="urn:microsoft.com/office/officeart/2005/8/layout/hProcess9"/>
    <dgm:cxn modelId="{F9950FF4-54E5-4672-9AC7-852D7D3A9B18}" type="presParOf" srcId="{519C1719-EDF9-4A04-880E-2B6080985526}" destId="{6CDED2A2-9E6E-48EC-9F48-2A9B99E76A0B}" srcOrd="0" destOrd="0" presId="urn:microsoft.com/office/officeart/2005/8/layout/hProcess9"/>
    <dgm:cxn modelId="{B83BA3F0-53F6-40BF-94CE-8ADD89F23413}" type="presParOf" srcId="{519C1719-EDF9-4A04-880E-2B6080985526}" destId="{74AA93F6-33E5-467F-B95A-2C402C8E4BDF}" srcOrd="1" destOrd="0" presId="urn:microsoft.com/office/officeart/2005/8/layout/hProcess9"/>
    <dgm:cxn modelId="{43AEA7FE-51C4-49ED-8439-8EE126C6CAC2}" type="presParOf" srcId="{74AA93F6-33E5-467F-B95A-2C402C8E4BDF}" destId="{1695787A-7E78-4FF1-861D-6D5CB532046A}" srcOrd="0" destOrd="0" presId="urn:microsoft.com/office/officeart/2005/8/layout/hProcess9"/>
    <dgm:cxn modelId="{6B0F4D8E-2BF0-444E-85B2-74FF17CE7BE4}" type="presParOf" srcId="{74AA93F6-33E5-467F-B95A-2C402C8E4BDF}" destId="{405984D4-1811-4C98-ACEF-B4FD46A464B2}" srcOrd="1" destOrd="0" presId="urn:microsoft.com/office/officeart/2005/8/layout/hProcess9"/>
    <dgm:cxn modelId="{D0A2EA42-C850-4946-B915-1E33E8822EE2}" type="presParOf" srcId="{74AA93F6-33E5-467F-B95A-2C402C8E4BDF}" destId="{115CC886-1B11-46A4-B065-9E0B3A16FB12}" srcOrd="2" destOrd="0" presId="urn:microsoft.com/office/officeart/2005/8/layout/hProcess9"/>
    <dgm:cxn modelId="{A0EBF854-222B-4753-BEA4-D516B3499DF2}" type="presParOf" srcId="{74AA93F6-33E5-467F-B95A-2C402C8E4BDF}" destId="{242DB23B-845D-4337-B217-C9DD4C5A0DED}" srcOrd="3" destOrd="0" presId="urn:microsoft.com/office/officeart/2005/8/layout/hProcess9"/>
    <dgm:cxn modelId="{4B996842-0AE2-45D9-AEDA-0C69C13EF617}" type="presParOf" srcId="{74AA93F6-33E5-467F-B95A-2C402C8E4BDF}" destId="{1CC28093-A355-434A-846F-793A746DC30F}" srcOrd="4" destOrd="0" presId="urn:microsoft.com/office/officeart/2005/8/layout/hProcess9"/>
    <dgm:cxn modelId="{7EB3AFED-6579-4811-9371-3A29ABF7725F}" type="presParOf" srcId="{74AA93F6-33E5-467F-B95A-2C402C8E4BDF}" destId="{800CFCCF-67F6-4322-A2FB-DC4D224B4DDF}" srcOrd="5" destOrd="0" presId="urn:microsoft.com/office/officeart/2005/8/layout/hProcess9"/>
    <dgm:cxn modelId="{21241337-69F5-4706-A549-65293B332550}" type="presParOf" srcId="{74AA93F6-33E5-467F-B95A-2C402C8E4BDF}" destId="{690787C0-BAE6-4B85-811E-257B170635EB}" srcOrd="6" destOrd="0" presId="urn:microsoft.com/office/officeart/2005/8/layout/hProcess9"/>
    <dgm:cxn modelId="{7DE37231-D89A-4C3D-B33D-11A24B73BA67}" type="presParOf" srcId="{74AA93F6-33E5-467F-B95A-2C402C8E4BDF}" destId="{86838A3F-203E-4E73-9698-51F8471A794B}" srcOrd="7" destOrd="0" presId="urn:microsoft.com/office/officeart/2005/8/layout/hProcess9"/>
    <dgm:cxn modelId="{784463A9-A101-49F7-B4B1-31A9B730B9C6}" type="presParOf" srcId="{74AA93F6-33E5-467F-B95A-2C402C8E4BDF}" destId="{F124B71E-77D7-4B5E-B432-9E7C859F22E0}" srcOrd="8" destOrd="0" presId="urn:microsoft.com/office/officeart/2005/8/layout/hProcess9"/>
    <dgm:cxn modelId="{0D03514B-8663-4D8A-99D6-F311CA67A0A4}" type="presParOf" srcId="{74AA93F6-33E5-467F-B95A-2C402C8E4BDF}" destId="{F2E7791C-FA46-4FAA-9D5F-87DC20B4FC03}" srcOrd="9" destOrd="0" presId="urn:microsoft.com/office/officeart/2005/8/layout/hProcess9"/>
    <dgm:cxn modelId="{1E2558C1-32D5-48E1-A11C-1EC7A8C19DA7}" type="presParOf" srcId="{74AA93F6-33E5-467F-B95A-2C402C8E4BDF}" destId="{AE2848CB-24FB-4ED4-BEFC-B8760B7B7677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ED2A2-9E6E-48EC-9F48-2A9B99E76A0B}">
      <dsp:nvSpPr>
        <dsp:cNvPr id="0" name=""/>
        <dsp:cNvSpPr/>
      </dsp:nvSpPr>
      <dsp:spPr>
        <a:xfrm>
          <a:off x="362344" y="0"/>
          <a:ext cx="4106568" cy="2220420"/>
        </a:xfrm>
        <a:prstGeom prst="rightArrow">
          <a:avLst/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5787A-7E78-4FF1-861D-6D5CB532046A}">
      <dsp:nvSpPr>
        <dsp:cNvPr id="0" name=""/>
        <dsp:cNvSpPr/>
      </dsp:nvSpPr>
      <dsp:spPr>
        <a:xfrm>
          <a:off x="58" y="666126"/>
          <a:ext cx="706995" cy="888168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P</a:t>
          </a:r>
        </a:p>
      </dsp:txBody>
      <dsp:txXfrm>
        <a:off x="34571" y="700639"/>
        <a:ext cx="637969" cy="819142"/>
      </dsp:txXfrm>
    </dsp:sp>
    <dsp:sp modelId="{115CC886-1B11-46A4-B065-9E0B3A16FB12}">
      <dsp:nvSpPr>
        <dsp:cNvPr id="0" name=""/>
        <dsp:cNvSpPr/>
      </dsp:nvSpPr>
      <dsp:spPr>
        <a:xfrm>
          <a:off x="824887" y="666126"/>
          <a:ext cx="706995" cy="88816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L</a:t>
          </a:r>
        </a:p>
      </dsp:txBody>
      <dsp:txXfrm>
        <a:off x="859400" y="700639"/>
        <a:ext cx="637969" cy="819142"/>
      </dsp:txXfrm>
    </dsp:sp>
    <dsp:sp modelId="{1CC28093-A355-434A-846F-793A746DC30F}">
      <dsp:nvSpPr>
        <dsp:cNvPr id="0" name=""/>
        <dsp:cNvSpPr/>
      </dsp:nvSpPr>
      <dsp:spPr>
        <a:xfrm>
          <a:off x="1649716" y="666126"/>
          <a:ext cx="706995" cy="888168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A</a:t>
          </a:r>
        </a:p>
      </dsp:txBody>
      <dsp:txXfrm>
        <a:off x="1684229" y="700639"/>
        <a:ext cx="637969" cy="819142"/>
      </dsp:txXfrm>
    </dsp:sp>
    <dsp:sp modelId="{690787C0-BAE6-4B85-811E-257B170635EB}">
      <dsp:nvSpPr>
        <dsp:cNvPr id="0" name=""/>
        <dsp:cNvSpPr/>
      </dsp:nvSpPr>
      <dsp:spPr>
        <a:xfrm>
          <a:off x="2474544" y="666126"/>
          <a:ext cx="706995" cy="88816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N</a:t>
          </a:r>
        </a:p>
      </dsp:txBody>
      <dsp:txXfrm>
        <a:off x="2509057" y="700639"/>
        <a:ext cx="637969" cy="819142"/>
      </dsp:txXfrm>
    </dsp:sp>
    <dsp:sp modelId="{F124B71E-77D7-4B5E-B432-9E7C859F22E0}">
      <dsp:nvSpPr>
        <dsp:cNvPr id="0" name=""/>
        <dsp:cNvSpPr/>
      </dsp:nvSpPr>
      <dsp:spPr>
        <a:xfrm>
          <a:off x="3299373" y="666126"/>
          <a:ext cx="706995" cy="888168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E</a:t>
          </a:r>
        </a:p>
      </dsp:txBody>
      <dsp:txXfrm>
        <a:off x="3333886" y="700639"/>
        <a:ext cx="637969" cy="819142"/>
      </dsp:txXfrm>
    </dsp:sp>
    <dsp:sp modelId="{AE2848CB-24FB-4ED4-BEFC-B8760B7B7677}">
      <dsp:nvSpPr>
        <dsp:cNvPr id="0" name=""/>
        <dsp:cNvSpPr/>
      </dsp:nvSpPr>
      <dsp:spPr>
        <a:xfrm>
          <a:off x="4124261" y="658878"/>
          <a:ext cx="706995" cy="88816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S</a:t>
          </a:r>
        </a:p>
      </dsp:txBody>
      <dsp:txXfrm>
        <a:off x="4158774" y="693391"/>
        <a:ext cx="637969" cy="819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5DE28-28B3-3F48-A819-C7ACF6B63ADF}" type="datetimeFigureOut">
              <a:rPr lang="es-CR" smtClean="0"/>
              <a:t>19/3/2024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E1F13-C99D-7F44-85D1-C6D6E7E5174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1882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upo 10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8" name="Imagen 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82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8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6456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723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835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396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069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1836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31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1914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122761"/>
            <a:ext cx="10515600" cy="30542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upo 7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9" name="Imagen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203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upo 7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9" name="Imagen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325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8453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2700067"/>
            <a:ext cx="5181600" cy="34768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2700067"/>
            <a:ext cx="5181600" cy="34768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9" name="Grupo 8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592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6" name="Grupo 5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7" name="Imagen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506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067878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915728"/>
            <a:ext cx="3932237" cy="29532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9" name="Grupo 8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0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03652" y="2156603"/>
            <a:ext cx="5578415" cy="12412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0383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77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44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46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4" r:id="rId5"/>
    <p:sldLayoutId id="214748367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ítulo 1"/>
          <p:cNvSpPr>
            <a:spLocks noGrp="1"/>
          </p:cNvSpPr>
          <p:nvPr>
            <p:ph type="title"/>
          </p:nvPr>
        </p:nvSpPr>
        <p:spPr>
          <a:xfrm>
            <a:off x="5082396" y="2064458"/>
            <a:ext cx="6106064" cy="138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7952"/>
            <a:ext cx="8652933" cy="390004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34" y="1604785"/>
            <a:ext cx="4300862" cy="230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4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4">
            <a:extLst>
              <a:ext uri="{FF2B5EF4-FFF2-40B4-BE49-F238E27FC236}">
                <a16:creationId xmlns:a16="http://schemas.microsoft.com/office/drawing/2014/main" id="{64EFD6E0-CD35-EBF1-0330-53745E25072A}"/>
              </a:ext>
            </a:extLst>
          </p:cNvPr>
          <p:cNvSpPr txBox="1">
            <a:spLocks/>
          </p:cNvSpPr>
          <p:nvPr/>
        </p:nvSpPr>
        <p:spPr>
          <a:xfrm>
            <a:off x="5257799" y="1371542"/>
            <a:ext cx="6673735" cy="32309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400" dirty="0">
                <a:solidFill>
                  <a:srgbClr val="0070C0"/>
                </a:solidFill>
                <a:latin typeface="Arial"/>
                <a:cs typeface="Arial"/>
              </a:rPr>
              <a:t>Taller para análisis de entorno del Plan Nacional de la Educación Superior (PLANES) 2026-2030</a:t>
            </a:r>
            <a:r>
              <a:rPr lang="es-ES" sz="4400" b="0" dirty="0">
                <a:solidFill>
                  <a:srgbClr val="0070C0"/>
                </a:solidFill>
                <a:latin typeface="Arial"/>
                <a:cs typeface="Arial"/>
              </a:rPr>
              <a:t> </a:t>
            </a:r>
            <a:r>
              <a:rPr lang="es-ES" sz="1800" b="0" dirty="0">
                <a:latin typeface="Arial" panose="020B0604020202020204" pitchFamily="34" charset="0"/>
              </a:rPr>
              <a:t/>
            </a:r>
            <a:br>
              <a:rPr lang="es-ES" sz="1800" b="0" dirty="0">
                <a:latin typeface="Arial" panose="020B0604020202020204" pitchFamily="34" charset="0"/>
              </a:rPr>
            </a:br>
            <a:r>
              <a:rPr lang="es-ES" sz="2000" i="1" dirty="0">
                <a:solidFill>
                  <a:schemeClr val="bg2">
                    <a:lumMod val="50000"/>
                  </a:schemeClr>
                </a:solidFill>
                <a:latin typeface="Abadi"/>
              </a:rPr>
              <a:t>“</a:t>
            </a:r>
            <a:r>
              <a:rPr lang="es-ES" sz="2800" i="1" dirty="0">
                <a:solidFill>
                  <a:schemeClr val="bg2">
                    <a:lumMod val="50000"/>
                  </a:schemeClr>
                </a:solidFill>
                <a:latin typeface="Abadi"/>
              </a:rPr>
              <a:t>La persona profesional del futuro: una visión al 2050”</a:t>
            </a:r>
            <a:r>
              <a:rPr lang="es-ES" sz="2800" b="0" i="1" dirty="0">
                <a:solidFill>
                  <a:schemeClr val="bg2">
                    <a:lumMod val="50000"/>
                  </a:schemeClr>
                </a:solidFill>
                <a:latin typeface="Abadi"/>
              </a:rPr>
              <a:t> </a:t>
            </a:r>
            <a:r>
              <a:rPr lang="es-ES" sz="6700" i="1" dirty="0">
                <a:latin typeface="Abadi" panose="020B0604020104020204" pitchFamily="34" charset="0"/>
              </a:rPr>
              <a:t/>
            </a:r>
            <a:br>
              <a:rPr lang="es-ES" sz="6700" i="1" dirty="0">
                <a:latin typeface="Abadi" panose="020B0604020104020204" pitchFamily="34" charset="0"/>
              </a:rPr>
            </a:br>
            <a:endParaRPr lang="es-ES" i="1" dirty="0">
              <a:solidFill>
                <a:schemeClr val="bg2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A92616D-C04D-8E0C-F983-5745B79F8EA3}"/>
              </a:ext>
            </a:extLst>
          </p:cNvPr>
          <p:cNvSpPr txBox="1"/>
          <p:nvPr/>
        </p:nvSpPr>
        <p:spPr>
          <a:xfrm>
            <a:off x="6096000" y="5595211"/>
            <a:ext cx="5293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b="1" dirty="0">
                <a:latin typeface="Arial Narrow" panose="020B0606020202030204" pitchFamily="34" charset="0"/>
              </a:rPr>
              <a:t>División de Planificación Interuniversitaria</a:t>
            </a:r>
          </a:p>
          <a:p>
            <a:pPr algn="ctr"/>
            <a:r>
              <a:rPr lang="es-CR" b="1" dirty="0" smtClean="0">
                <a:latin typeface="Arial Narrow" panose="020B0606020202030204" pitchFamily="34" charset="0"/>
              </a:rPr>
              <a:t>15 y 20 de </a:t>
            </a:r>
            <a:r>
              <a:rPr lang="es-CR" b="1" dirty="0">
                <a:latin typeface="Arial Narrow" panose="020B0606020202030204" pitchFamily="34" charset="0"/>
              </a:rPr>
              <a:t>marzo, 2024</a:t>
            </a:r>
          </a:p>
          <a:p>
            <a:pPr algn="ctr"/>
            <a:r>
              <a:rPr lang="es-CR" b="1" dirty="0">
                <a:latin typeface="Arial Narrow" panose="020B0606020202030204" pitchFamily="34" charset="0"/>
              </a:rPr>
              <a:t>San José, Costa Rica</a:t>
            </a:r>
          </a:p>
        </p:txBody>
      </p:sp>
    </p:spTree>
    <p:extLst>
      <p:ext uri="{BB962C8B-B14F-4D97-AF65-F5344CB8AC3E}">
        <p14:creationId xmlns:p14="http://schemas.microsoft.com/office/powerpoint/2010/main" val="1278013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89E2887-944F-8FED-6E6E-4C7531F157F3}"/>
              </a:ext>
            </a:extLst>
          </p:cNvPr>
          <p:cNvSpPr txBox="1"/>
          <p:nvPr/>
        </p:nvSpPr>
        <p:spPr>
          <a:xfrm>
            <a:off x="3886200" y="99114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4800" b="1">
                <a:solidFill>
                  <a:schemeClr val="tx2"/>
                </a:solidFill>
                <a:latin typeface="Abadi" panose="020B0604020104020204" pitchFamily="34" charset="0"/>
              </a:rPr>
              <a:t>Normativa PLANES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EEBFAE87-5A07-AE42-F3F0-494259D8416A}"/>
              </a:ext>
            </a:extLst>
          </p:cNvPr>
          <p:cNvGrpSpPr/>
          <p:nvPr/>
        </p:nvGrpSpPr>
        <p:grpSpPr>
          <a:xfrm>
            <a:off x="727427" y="1651030"/>
            <a:ext cx="11518829" cy="4149158"/>
            <a:chOff x="60398" y="1209070"/>
            <a:chExt cx="11518829" cy="4149158"/>
          </a:xfrm>
        </p:grpSpPr>
        <p:graphicFrame>
          <p:nvGraphicFramePr>
            <p:cNvPr id="4" name="Diagrama 3">
              <a:extLst>
                <a:ext uri="{FF2B5EF4-FFF2-40B4-BE49-F238E27FC236}">
                  <a16:creationId xmlns:a16="http://schemas.microsoft.com/office/drawing/2014/main" id="{969B256B-2CEE-3CB1-5810-DFD9F8F4A6B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73704639"/>
                </p:ext>
              </p:extLst>
            </p:nvPr>
          </p:nvGraphicFramePr>
          <p:xfrm>
            <a:off x="3543663" y="2037006"/>
            <a:ext cx="4831257" cy="22204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10E78645-1DFC-48AC-8ADF-72F391F6F394}"/>
                </a:ext>
              </a:extLst>
            </p:cNvPr>
            <p:cNvSpPr txBox="1"/>
            <p:nvPr/>
          </p:nvSpPr>
          <p:spPr>
            <a:xfrm>
              <a:off x="8709006" y="2148381"/>
              <a:ext cx="2870221" cy="40011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R" sz="2000" b="1"/>
                <a:t>PLANES  y PNDIP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96489767-1343-EE07-0564-FD29114CA04E}"/>
                </a:ext>
              </a:extLst>
            </p:cNvPr>
            <p:cNvSpPr txBox="1"/>
            <p:nvPr/>
          </p:nvSpPr>
          <p:spPr>
            <a:xfrm>
              <a:off x="151314" y="2148381"/>
              <a:ext cx="3136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2000" b="1"/>
                <a:t>Proceso formulación del PLANES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0CEB4CFC-7B6C-B974-4C1E-E320383F9F87}"/>
                </a:ext>
              </a:extLst>
            </p:cNvPr>
            <p:cNvSpPr txBox="1"/>
            <p:nvPr/>
          </p:nvSpPr>
          <p:spPr>
            <a:xfrm>
              <a:off x="4846438" y="1209070"/>
              <a:ext cx="22737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2000" b="1"/>
                <a:t>Constitución Política artículo 85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4615EEE-D2C5-D641-11B5-7C184D8223E2}"/>
                </a:ext>
              </a:extLst>
            </p:cNvPr>
            <p:cNvSpPr/>
            <p:nvPr/>
          </p:nvSpPr>
          <p:spPr>
            <a:xfrm>
              <a:off x="3963564" y="4650342"/>
              <a:ext cx="418705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CR" sz="2000" b="1"/>
                <a:t>Vinculación del PLANES </a:t>
              </a:r>
            </a:p>
            <a:p>
              <a:pPr algn="ctr"/>
              <a:r>
                <a:rPr lang="es-CR" sz="2000" b="1"/>
                <a:t>con recursos (ingresos/ egresos)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E55BB817-A0B6-B1F9-AD90-543FEBC470A0}"/>
                </a:ext>
              </a:extLst>
            </p:cNvPr>
            <p:cNvSpPr/>
            <p:nvPr/>
          </p:nvSpPr>
          <p:spPr>
            <a:xfrm>
              <a:off x="60398" y="3429000"/>
              <a:ext cx="3317888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6213" indent="-176213">
                <a:buFontTx/>
                <a:buChar char="-"/>
              </a:pPr>
              <a:r>
                <a:rPr lang="es-CR" sz="2000"/>
                <a:t>Convenio de Coordinación</a:t>
              </a:r>
            </a:p>
            <a:p>
              <a:pPr marL="176213" indent="-176213">
                <a:buFontTx/>
                <a:buChar char="-"/>
              </a:pPr>
              <a:r>
                <a:rPr lang="es-CR" sz="2000"/>
                <a:t>CONARE elabora directrices</a:t>
              </a:r>
            </a:p>
            <a:p>
              <a:pPr marL="176213" indent="-176213">
                <a:buFontTx/>
                <a:buChar char="-"/>
              </a:pPr>
              <a:r>
                <a:rPr lang="es-ES" sz="2000"/>
                <a:t>Universidades tienen una participación activa en su construcción</a:t>
              </a:r>
              <a:endParaRPr lang="es-CR" sz="2000"/>
            </a:p>
          </p:txBody>
        </p:sp>
        <p:cxnSp>
          <p:nvCxnSpPr>
            <p:cNvPr id="10" name="Conector recto de flecha 9">
              <a:extLst>
                <a:ext uri="{FF2B5EF4-FFF2-40B4-BE49-F238E27FC236}">
                  <a16:creationId xmlns:a16="http://schemas.microsoft.com/office/drawing/2014/main" id="{627D491A-89E3-C26E-92A2-34D3FCAEE73E}"/>
                </a:ext>
              </a:extLst>
            </p:cNvPr>
            <p:cNvCxnSpPr>
              <a:cxnSpLocks/>
            </p:cNvCxnSpPr>
            <p:nvPr/>
          </p:nvCxnSpPr>
          <p:spPr>
            <a:xfrm>
              <a:off x="10228268" y="2856267"/>
              <a:ext cx="15884" cy="1558715"/>
            </a:xfrm>
            <a:prstGeom prst="straightConnector1">
              <a:avLst/>
            </a:prstGeom>
            <a:ln w="127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angular 19">
              <a:extLst>
                <a:ext uri="{FF2B5EF4-FFF2-40B4-BE49-F238E27FC236}">
                  <a16:creationId xmlns:a16="http://schemas.microsoft.com/office/drawing/2014/main" id="{4F991D4C-5E9E-4BF7-4615-BD790701CAF2}"/>
                </a:ext>
              </a:extLst>
            </p:cNvPr>
            <p:cNvCxnSpPr>
              <a:cxnSpLocks/>
              <a:endCxn id="8" idx="0"/>
            </p:cNvCxnSpPr>
            <p:nvPr/>
          </p:nvCxnSpPr>
          <p:spPr>
            <a:xfrm rot="5400000">
              <a:off x="7993539" y="2399729"/>
              <a:ext cx="314167" cy="4187058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013ABB64-0272-D8B5-6C99-CCBB57DDD5CB}"/>
                </a:ext>
              </a:extLst>
            </p:cNvPr>
            <p:cNvSpPr txBox="1"/>
            <p:nvPr/>
          </p:nvSpPr>
          <p:spPr>
            <a:xfrm>
              <a:off x="3963564" y="1850011"/>
              <a:ext cx="4533652" cy="70788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R" sz="2000"/>
                <a:t>Entregado en años divisibles entre 5</a:t>
              </a:r>
              <a:endParaRPr lang="en-US" sz="2000"/>
            </a:p>
            <a:p>
              <a:pPr algn="ctr"/>
              <a:r>
                <a:rPr lang="es-CR" sz="2000"/>
                <a:t>(30 de junio 2025) </a:t>
              </a:r>
            </a:p>
          </p:txBody>
        </p:sp>
      </p:grpSp>
      <p:cxnSp>
        <p:nvCxnSpPr>
          <p:cNvPr id="13" name="Conector angular 15">
            <a:extLst>
              <a:ext uri="{FF2B5EF4-FFF2-40B4-BE49-F238E27FC236}">
                <a16:creationId xmlns:a16="http://schemas.microsoft.com/office/drawing/2014/main" id="{BB476F8A-9DA5-1A33-C8D1-9AA9E2EC021D}"/>
              </a:ext>
            </a:extLst>
          </p:cNvPr>
          <p:cNvCxnSpPr/>
          <p:nvPr/>
        </p:nvCxnSpPr>
        <p:spPr>
          <a:xfrm>
            <a:off x="7758195" y="1754965"/>
            <a:ext cx="3023891" cy="585368"/>
          </a:xfrm>
          <a:prstGeom prst="bentConnector2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r 26">
            <a:extLst>
              <a:ext uri="{FF2B5EF4-FFF2-40B4-BE49-F238E27FC236}">
                <a16:creationId xmlns:a16="http://schemas.microsoft.com/office/drawing/2014/main" id="{883BD2FF-DD4E-CF34-3A9C-F3ECABB5FD4F}"/>
              </a:ext>
            </a:extLst>
          </p:cNvPr>
          <p:cNvCxnSpPr>
            <a:cxnSpLocks/>
          </p:cNvCxnSpPr>
          <p:nvPr/>
        </p:nvCxnSpPr>
        <p:spPr>
          <a:xfrm rot="10800000" flipV="1">
            <a:off x="2303683" y="1847889"/>
            <a:ext cx="3127096" cy="585368"/>
          </a:xfrm>
          <a:prstGeom prst="bentConnector2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5755E652-B39A-99F4-CAB1-8A8A1A79AA2D}"/>
              </a:ext>
            </a:extLst>
          </p:cNvPr>
          <p:cNvCxnSpPr>
            <a:cxnSpLocks/>
          </p:cNvCxnSpPr>
          <p:nvPr/>
        </p:nvCxnSpPr>
        <p:spPr>
          <a:xfrm>
            <a:off x="2303683" y="3295033"/>
            <a:ext cx="0" cy="572733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540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0BD9B5E6-02DC-E6A7-84BF-078996F0EB4F}"/>
              </a:ext>
            </a:extLst>
          </p:cNvPr>
          <p:cNvSpPr/>
          <p:nvPr/>
        </p:nvSpPr>
        <p:spPr>
          <a:xfrm>
            <a:off x="8061960" y="0"/>
            <a:ext cx="4130040" cy="20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2" name="Imagen 1" descr="Escala de tiempo&#10;&#10;Descripción generada automáticamente">
            <a:extLst>
              <a:ext uri="{FF2B5EF4-FFF2-40B4-BE49-F238E27FC236}">
                <a16:creationId xmlns:a16="http://schemas.microsoft.com/office/drawing/2014/main" id="{3C619D39-7EF5-6062-9C42-FA5F4F24C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4780" y="-255465"/>
            <a:ext cx="12481560" cy="770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963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E374E69-9480-7A47-24EE-370BA847A5A9}"/>
              </a:ext>
            </a:extLst>
          </p:cNvPr>
          <p:cNvSpPr txBox="1"/>
          <p:nvPr/>
        </p:nvSpPr>
        <p:spPr>
          <a:xfrm>
            <a:off x="564578" y="2641257"/>
            <a:ext cx="11627422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4. Indicaciones para el desarrollo del taller</a:t>
            </a:r>
          </a:p>
        </p:txBody>
      </p:sp>
    </p:spTree>
    <p:extLst>
      <p:ext uri="{BB962C8B-B14F-4D97-AF65-F5344CB8AC3E}">
        <p14:creationId xmlns:p14="http://schemas.microsoft.com/office/powerpoint/2010/main" val="3329555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573E16C-A3AE-9D20-6927-329E3EFE8DA2}"/>
              </a:ext>
            </a:extLst>
          </p:cNvPr>
          <p:cNvSpPr txBox="1"/>
          <p:nvPr/>
        </p:nvSpPr>
        <p:spPr>
          <a:xfrm>
            <a:off x="440356" y="1632284"/>
            <a:ext cx="11085095" cy="452431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3600"/>
              <a:t>Se dará apoyo de parte del </a:t>
            </a:r>
            <a:r>
              <a:rPr lang="es-ES" sz="3600" err="1"/>
              <a:t>Conare</a:t>
            </a:r>
            <a:r>
              <a:rPr lang="es-ES" sz="3600"/>
              <a:t> para cada mesa.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/>
              <a:t>Se presentarán preguntas generadoras.</a:t>
            </a:r>
            <a:endParaRPr lang="es-ES" sz="3600">
              <a:cs typeface="Calibri"/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/>
              <a:t>La mesa no tiene que llegar a consenso sobre cada pregunta.</a:t>
            </a:r>
            <a:endParaRPr lang="es-ES" sz="3600">
              <a:ea typeface="Calibri"/>
              <a:cs typeface="Calibri"/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/>
              <a:t>Se tiene asignados tiempos por cada pregunta.</a:t>
            </a:r>
            <a:endParaRPr lang="es-ES" sz="3600">
              <a:ea typeface="Calibri"/>
              <a:cs typeface="Calibri"/>
            </a:endParaRPr>
          </a:p>
          <a:p>
            <a:pPr marL="742950" indent="-742950">
              <a:buAutoNum type="arabicPeriod"/>
            </a:pPr>
            <a:r>
              <a:rPr lang="es-ES" sz="3600">
                <a:cs typeface="Calibri"/>
              </a:rPr>
              <a:t>Los espacios de interrupción se manejan por mesa.</a:t>
            </a:r>
            <a:endParaRPr lang="es-ES" sz="3600"/>
          </a:p>
          <a:p>
            <a:pPr marL="742950" indent="-742950">
              <a:buFont typeface="+mj-lt"/>
              <a:buAutoNum type="arabicPeriod"/>
            </a:pPr>
            <a:r>
              <a:rPr lang="es-ES" sz="3600"/>
              <a:t>Se les recuerda mantener sus celulares en silencio.</a:t>
            </a:r>
            <a:endParaRPr lang="es-ES" sz="3600">
              <a:ea typeface="Calibri"/>
              <a:cs typeface="Calibri"/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/>
              <a:t>Tema café y bocadillos.</a:t>
            </a:r>
            <a:endParaRPr lang="es-ES" sz="3600">
              <a:ea typeface="Calibri"/>
              <a:cs typeface="Calibri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CBD41A7-C822-1964-3197-3E62C348CE4F}"/>
              </a:ext>
            </a:extLst>
          </p:cNvPr>
          <p:cNvSpPr txBox="1"/>
          <p:nvPr/>
        </p:nvSpPr>
        <p:spPr>
          <a:xfrm>
            <a:off x="3657600" y="-25658"/>
            <a:ext cx="63246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3200" b="1">
                <a:solidFill>
                  <a:schemeClr val="tx2"/>
                </a:solidFill>
                <a:latin typeface="Abadi" panose="020B0604020104020204" pitchFamily="34" charset="0"/>
              </a:rPr>
              <a:t>Indicaciones para el desarrollo del taller</a:t>
            </a:r>
          </a:p>
        </p:txBody>
      </p:sp>
    </p:spTree>
    <p:extLst>
      <p:ext uri="{BB962C8B-B14F-4D97-AF65-F5344CB8AC3E}">
        <p14:creationId xmlns:p14="http://schemas.microsoft.com/office/powerpoint/2010/main" val="99736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5B2B567-4DC5-56F7-8083-FE8203B8D013}"/>
              </a:ext>
            </a:extLst>
          </p:cNvPr>
          <p:cNvSpPr txBox="1"/>
          <p:nvPr/>
        </p:nvSpPr>
        <p:spPr>
          <a:xfrm>
            <a:off x="112294" y="2833936"/>
            <a:ext cx="1162742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5. Conclusiones</a:t>
            </a:r>
          </a:p>
        </p:txBody>
      </p:sp>
    </p:spTree>
    <p:extLst>
      <p:ext uri="{BB962C8B-B14F-4D97-AF65-F5344CB8AC3E}">
        <p14:creationId xmlns:p14="http://schemas.microsoft.com/office/powerpoint/2010/main" val="3800823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4">
            <a:extLst>
              <a:ext uri="{FF2B5EF4-FFF2-40B4-BE49-F238E27FC236}">
                <a16:creationId xmlns:a16="http://schemas.microsoft.com/office/drawing/2014/main" id="{2D4DD77D-CD96-CBEE-B6B8-1478A1A01D82}"/>
              </a:ext>
            </a:extLst>
          </p:cNvPr>
          <p:cNvSpPr txBox="1">
            <a:spLocks/>
          </p:cNvSpPr>
          <p:nvPr/>
        </p:nvSpPr>
        <p:spPr>
          <a:xfrm>
            <a:off x="2225609" y="1653105"/>
            <a:ext cx="8181926" cy="4138381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>
                <a:solidFill>
                  <a:srgbClr val="0070C0"/>
                </a:solidFill>
                <a:latin typeface="Arial" panose="020B0604020202020204" pitchFamily="34" charset="0"/>
              </a:rPr>
              <a:t>Taller para análisis de entorno del Plan Nacional de la Educación Superior (PLANES) 2026-2030</a:t>
            </a:r>
            <a:r>
              <a:rPr lang="es-ES">
                <a:solidFill>
                  <a:srgbClr val="0070C0"/>
                </a:solidFill>
                <a:latin typeface="Arial" panose="020B0604020202020204" pitchFamily="34" charset="0"/>
              </a:rPr>
              <a:t> </a:t>
            </a:r>
            <a:r>
              <a:rPr lang="es-ES" sz="180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s-ES" sz="18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s-ES" sz="2000" b="1" i="1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  <a:t>“</a:t>
            </a:r>
            <a:r>
              <a:rPr lang="es-ES" sz="2800" b="1" i="1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  <a:t>La persona profesional del futuro: una visión al 2050”</a:t>
            </a:r>
            <a:r>
              <a:rPr lang="es-ES" sz="2800" i="1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  <a:t> </a:t>
            </a:r>
            <a:r>
              <a:rPr lang="es-ES" sz="6700" i="1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  <a:t/>
            </a:r>
            <a:br>
              <a:rPr lang="es-ES" sz="6700" i="1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</a:br>
            <a:endParaRPr lang="es-ES" i="1">
              <a:solidFill>
                <a:schemeClr val="bg2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55B15E0-8C57-65E6-EDBE-2C1E45CD735F}"/>
              </a:ext>
            </a:extLst>
          </p:cNvPr>
          <p:cNvSpPr txBox="1"/>
          <p:nvPr/>
        </p:nvSpPr>
        <p:spPr>
          <a:xfrm>
            <a:off x="3854311" y="5329821"/>
            <a:ext cx="529388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b="1">
                <a:latin typeface="Arial Narrow" panose="020B0606020202030204" pitchFamily="34" charset="0"/>
              </a:rPr>
              <a:t>División de Planificación Interuniversitaria</a:t>
            </a:r>
          </a:p>
          <a:p>
            <a:pPr algn="ctr"/>
            <a:r>
              <a:rPr lang="es-CR" b="1">
                <a:latin typeface="Arial Narrow" panose="020B0606020202030204" pitchFamily="34" charset="0"/>
              </a:rPr>
              <a:t>15 marzo, 2024</a:t>
            </a:r>
          </a:p>
          <a:p>
            <a:pPr algn="ctr"/>
            <a:r>
              <a:rPr lang="es-CR" b="1">
                <a:latin typeface="Arial Narrow" panose="020B0606020202030204" pitchFamily="34" charset="0"/>
              </a:rPr>
              <a:t>San José, Costa Rica</a:t>
            </a:r>
          </a:p>
        </p:txBody>
      </p:sp>
    </p:spTree>
    <p:extLst>
      <p:ext uri="{BB962C8B-B14F-4D97-AF65-F5344CB8AC3E}">
        <p14:creationId xmlns:p14="http://schemas.microsoft.com/office/powerpoint/2010/main" val="26513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5C9FF1A-2A53-2283-E5B8-B8B6BF33488F}"/>
              </a:ext>
            </a:extLst>
          </p:cNvPr>
          <p:cNvSpPr txBox="1"/>
          <p:nvPr/>
        </p:nvSpPr>
        <p:spPr>
          <a:xfrm>
            <a:off x="3169920" y="99114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4800" b="1">
                <a:solidFill>
                  <a:schemeClr val="tx2"/>
                </a:solidFill>
                <a:latin typeface="Abadi" panose="020B0604020104020204" pitchFamily="34" charset="0"/>
              </a:rPr>
              <a:t>Agenda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38DBE0E-3730-2A38-9CFE-C26F288C4403}"/>
              </a:ext>
            </a:extLst>
          </p:cNvPr>
          <p:cNvSpPr txBox="1"/>
          <p:nvPr/>
        </p:nvSpPr>
        <p:spPr>
          <a:xfrm>
            <a:off x="1143178" y="1451824"/>
            <a:ext cx="10447799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4800"/>
              <a:t>Objetivo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4800"/>
              <a:t>¿Qué es </a:t>
            </a:r>
            <a:r>
              <a:rPr lang="es-ES" sz="4800" err="1"/>
              <a:t>Conare</a:t>
            </a:r>
            <a:r>
              <a:rPr lang="es-ES" sz="4800"/>
              <a:t>?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4800"/>
              <a:t>Contexto del PLANES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4800"/>
              <a:t>Indicaciones para el desarrollo del taller.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4800"/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317776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8AF9BD7-31A0-FBF2-E609-D7030648A61C}"/>
              </a:ext>
            </a:extLst>
          </p:cNvPr>
          <p:cNvSpPr txBox="1"/>
          <p:nvPr/>
        </p:nvSpPr>
        <p:spPr>
          <a:xfrm>
            <a:off x="406652" y="3009256"/>
            <a:ext cx="10860505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1. Objetivo del taller</a:t>
            </a:r>
            <a:endParaRPr lang="es-MX" sz="600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403112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14E9635-09EF-5AB2-5724-84EDB12B24D6}"/>
              </a:ext>
            </a:extLst>
          </p:cNvPr>
          <p:cNvSpPr txBox="1"/>
          <p:nvPr/>
        </p:nvSpPr>
        <p:spPr>
          <a:xfrm>
            <a:off x="3169920" y="99114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4800" b="1">
                <a:solidFill>
                  <a:schemeClr val="tx2"/>
                </a:solidFill>
                <a:latin typeface="Abadi" panose="020B0604020104020204" pitchFamily="34" charset="0"/>
              </a:rPr>
              <a:t>Objetivo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43226F1-8B71-7993-CFF3-268EE0C4B0C4}"/>
              </a:ext>
            </a:extLst>
          </p:cNvPr>
          <p:cNvSpPr txBox="1"/>
          <p:nvPr/>
        </p:nvSpPr>
        <p:spPr>
          <a:xfrm>
            <a:off x="707858" y="1997839"/>
            <a:ext cx="10874542" cy="286232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s-ES" sz="3600" b="0" i="1">
                <a:solidFill>
                  <a:srgbClr val="000000"/>
                </a:solidFill>
                <a:effectLst/>
                <a:cs typeface="Arial"/>
              </a:rPr>
              <a:t>Recopilar información respecto a la</a:t>
            </a:r>
            <a:r>
              <a:rPr lang="es-CR" sz="3600" b="0" i="1" u="none" strike="noStrike">
                <a:solidFill>
                  <a:srgbClr val="000000"/>
                </a:solidFill>
                <a:effectLst/>
                <a:cs typeface="Arial"/>
              </a:rPr>
              <a:t> persona profesional del futuro: una visión al 2050, desde la perspectiva </a:t>
            </a:r>
            <a:r>
              <a:rPr lang="es-CR" sz="3600" i="1">
                <a:solidFill>
                  <a:srgbClr val="000000"/>
                </a:solidFill>
                <a:cs typeface="Arial"/>
              </a:rPr>
              <a:t>de la organización que representa</a:t>
            </a:r>
            <a:r>
              <a:rPr lang="es-ES" sz="3600" b="0" i="1">
                <a:solidFill>
                  <a:srgbClr val="000000"/>
                </a:solidFill>
                <a:effectLst/>
                <a:cs typeface="Arial"/>
              </a:rPr>
              <a:t>, con el fin de aportar al proceso de formulación del Plan Nacional de la Educación Superior 2026-2030.</a:t>
            </a:r>
            <a:endParaRPr lang="es-MX" sz="3600" i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983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1D500B2-B734-D9D9-3B23-FEEE60424535}"/>
              </a:ext>
            </a:extLst>
          </p:cNvPr>
          <p:cNvSpPr txBox="1"/>
          <p:nvPr/>
        </p:nvSpPr>
        <p:spPr>
          <a:xfrm>
            <a:off x="363035" y="2873806"/>
            <a:ext cx="1231749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2. ¿Qué es </a:t>
            </a:r>
            <a:r>
              <a:rPr lang="es-ES" sz="6000" err="1">
                <a:solidFill>
                  <a:srgbClr val="0070C0"/>
                </a:solidFill>
                <a:latin typeface="Abadi"/>
              </a:rPr>
              <a:t>Conare</a:t>
            </a:r>
            <a:r>
              <a:rPr lang="es-ES" sz="6000">
                <a:solidFill>
                  <a:srgbClr val="0070C0"/>
                </a:solidFill>
                <a:latin typeface="Abadi"/>
              </a:rPr>
              <a:t>?</a:t>
            </a:r>
            <a:endParaRPr lang="es-MX" sz="600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4153695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14E9635-09EF-5AB2-5724-84EDB12B24D6}"/>
              </a:ext>
            </a:extLst>
          </p:cNvPr>
          <p:cNvSpPr txBox="1"/>
          <p:nvPr/>
        </p:nvSpPr>
        <p:spPr>
          <a:xfrm>
            <a:off x="3169920" y="99114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4800" b="1" err="1">
                <a:solidFill>
                  <a:schemeClr val="tx2"/>
                </a:solidFill>
                <a:latin typeface="Abadi" panose="020B0604020104020204" pitchFamily="34" charset="0"/>
              </a:rPr>
              <a:t>Conare</a:t>
            </a:r>
            <a:endParaRPr lang="es-CR" sz="4800" b="1">
              <a:solidFill>
                <a:schemeClr val="tx2"/>
              </a:solidFill>
              <a:latin typeface="Abadi" panose="020B0604020104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43226F1-8B71-7993-CFF3-268EE0C4B0C4}"/>
              </a:ext>
            </a:extLst>
          </p:cNvPr>
          <p:cNvSpPr txBox="1"/>
          <p:nvPr/>
        </p:nvSpPr>
        <p:spPr>
          <a:xfrm>
            <a:off x="658729" y="1373526"/>
            <a:ext cx="10874542" cy="507831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s-ES" sz="3600" i="1">
                <a:solidFill>
                  <a:srgbClr val="2B2B2B"/>
                </a:solidFill>
                <a:ea typeface="Calibri"/>
                <a:cs typeface="Calibri"/>
              </a:rPr>
              <a:t>El Consejo Nacional de Rectores (CONARE) </a:t>
            </a:r>
            <a:r>
              <a:rPr lang="es-ES" sz="3600" b="1" i="1">
                <a:solidFill>
                  <a:srgbClr val="2B2B2B"/>
                </a:solidFill>
                <a:ea typeface="Calibri"/>
                <a:cs typeface="Calibri"/>
              </a:rPr>
              <a:t>coordina </a:t>
            </a:r>
            <a:r>
              <a:rPr lang="es-ES" sz="3600" i="1">
                <a:solidFill>
                  <a:srgbClr val="2B2B2B"/>
                </a:solidFill>
                <a:ea typeface="Calibri"/>
                <a:cs typeface="Calibri"/>
              </a:rPr>
              <a:t>y </a:t>
            </a:r>
            <a:r>
              <a:rPr lang="es-ES" sz="3600" b="1" i="1">
                <a:solidFill>
                  <a:srgbClr val="2B2B2B"/>
                </a:solidFill>
                <a:ea typeface="Calibri"/>
                <a:cs typeface="Calibri"/>
              </a:rPr>
              <a:t>articula </a:t>
            </a:r>
            <a:r>
              <a:rPr lang="es-ES" sz="3600" i="1">
                <a:solidFill>
                  <a:srgbClr val="2B2B2B"/>
                </a:solidFill>
                <a:ea typeface="Calibri"/>
                <a:cs typeface="Calibri"/>
              </a:rPr>
              <a:t>la educación universitaria pública para el </a:t>
            </a:r>
            <a:r>
              <a:rPr lang="es-ES" sz="3600" b="1" i="1">
                <a:solidFill>
                  <a:srgbClr val="2B2B2B"/>
                </a:solidFill>
                <a:ea typeface="Calibri"/>
                <a:cs typeface="Calibri"/>
              </a:rPr>
              <a:t>desarrollo </a:t>
            </a:r>
            <a:r>
              <a:rPr lang="es-ES" sz="3600" i="1">
                <a:solidFill>
                  <a:srgbClr val="2B2B2B"/>
                </a:solidFill>
                <a:ea typeface="Calibri"/>
                <a:cs typeface="Calibri"/>
              </a:rPr>
              <a:t>y la </a:t>
            </a:r>
            <a:r>
              <a:rPr lang="es-ES" sz="3600" b="1" i="1">
                <a:solidFill>
                  <a:srgbClr val="2B2B2B"/>
                </a:solidFill>
                <a:ea typeface="Calibri"/>
                <a:cs typeface="Calibri"/>
              </a:rPr>
              <a:t>vinculación </a:t>
            </a:r>
            <a:r>
              <a:rPr lang="es-ES" sz="3600" i="1">
                <a:solidFill>
                  <a:srgbClr val="2B2B2B"/>
                </a:solidFill>
                <a:ea typeface="Calibri"/>
                <a:cs typeface="Calibri"/>
              </a:rPr>
              <a:t>con la sociedad costarricense.</a:t>
            </a:r>
          </a:p>
          <a:p>
            <a:pPr algn="just"/>
            <a:r>
              <a:rPr lang="es-ES" sz="3600" i="1">
                <a:solidFill>
                  <a:srgbClr val="2B2B2B"/>
                </a:solidFill>
                <a:ea typeface="Calibri"/>
                <a:cs typeface="Calibri"/>
              </a:rPr>
              <a:t>Es el </a:t>
            </a:r>
            <a:r>
              <a:rPr lang="es-ES" sz="3600" b="1" i="1">
                <a:solidFill>
                  <a:srgbClr val="2B2B2B"/>
                </a:solidFill>
                <a:ea typeface="Calibri"/>
                <a:cs typeface="Calibri"/>
              </a:rPr>
              <a:t>ente constitucional</a:t>
            </a:r>
            <a:r>
              <a:rPr lang="es-ES" sz="3600" i="1">
                <a:solidFill>
                  <a:srgbClr val="2B2B2B"/>
                </a:solidFill>
                <a:ea typeface="Calibri"/>
                <a:cs typeface="Calibri"/>
              </a:rPr>
              <a:t> coordinador del Sistema de Educación Superior Universitaria Estatal de Costa Rica, encargado de la </a:t>
            </a:r>
            <a:r>
              <a:rPr lang="es-ES" sz="3600" b="1" i="1">
                <a:solidFill>
                  <a:srgbClr val="2B2B2B"/>
                </a:solidFill>
                <a:ea typeface="Calibri"/>
                <a:cs typeface="Calibri"/>
              </a:rPr>
              <a:t>adecuada planificación y desarrollo</a:t>
            </a:r>
            <a:r>
              <a:rPr lang="es-ES" sz="3600" i="1">
                <a:solidFill>
                  <a:srgbClr val="2B2B2B"/>
                </a:solidFill>
                <a:ea typeface="Calibri"/>
                <a:cs typeface="Calibri"/>
              </a:rPr>
              <a:t>.</a:t>
            </a:r>
          </a:p>
          <a:p>
            <a:pPr algn="just"/>
            <a:r>
              <a:rPr lang="es-ES" sz="3600" i="1">
                <a:solidFill>
                  <a:srgbClr val="2B2B2B"/>
                </a:solidFill>
                <a:ea typeface="Calibri"/>
                <a:cs typeface="Calibri"/>
              </a:rPr>
              <a:t>Está conformado por los rectores de las 5 universidades públicas: UCR, TEC, UNA, UNED y UTN. </a:t>
            </a:r>
            <a:r>
              <a:rPr lang="es-ES" sz="3600" i="1"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ES" sz="3600" i="1"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s-MX" sz="3600" i="1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72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A8D788B-C9CC-480F-B7FB-DCB8A655FAB2}"/>
              </a:ext>
            </a:extLst>
          </p:cNvPr>
          <p:cNvSpPr txBox="1"/>
          <p:nvPr/>
        </p:nvSpPr>
        <p:spPr>
          <a:xfrm>
            <a:off x="3169920" y="99114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4800" b="1" err="1">
                <a:solidFill>
                  <a:schemeClr val="tx2"/>
                </a:solidFill>
                <a:latin typeface="Abadi" panose="020B0604020104020204" pitchFamily="34" charset="0"/>
              </a:rPr>
              <a:t>Conare</a:t>
            </a:r>
            <a:r>
              <a:rPr lang="es-CR" sz="4800" b="1">
                <a:solidFill>
                  <a:schemeClr val="tx2"/>
                </a:solidFill>
                <a:latin typeface="Abadi" panose="020B0604020104020204" pitchFamily="34" charset="0"/>
              </a:rPr>
              <a:t>/OPES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41C5D3D-468B-472E-B0B8-7CA5673B2AFE}"/>
              </a:ext>
            </a:extLst>
          </p:cNvPr>
          <p:cNvSpPr txBox="1"/>
          <p:nvPr/>
        </p:nvSpPr>
        <p:spPr>
          <a:xfrm>
            <a:off x="849229" y="1937878"/>
            <a:ext cx="10855492" cy="39703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3600" i="1">
                <a:solidFill>
                  <a:srgbClr val="2B2B2B"/>
                </a:solidFill>
                <a:ea typeface="Calibri"/>
                <a:cs typeface="Calibri"/>
              </a:rPr>
              <a:t>Cuenta con la Oficina de Planificación de la Educación Superior (</a:t>
            </a:r>
            <a:r>
              <a:rPr lang="es-ES" sz="3600" b="1" i="1">
                <a:solidFill>
                  <a:srgbClr val="2B2B2B"/>
                </a:solidFill>
                <a:ea typeface="Calibri"/>
                <a:cs typeface="Calibri"/>
              </a:rPr>
              <a:t>OPES</a:t>
            </a:r>
            <a:r>
              <a:rPr lang="es-ES" sz="3600" i="1">
                <a:solidFill>
                  <a:srgbClr val="2B2B2B"/>
                </a:solidFill>
                <a:ea typeface="Calibri"/>
                <a:cs typeface="Calibri"/>
              </a:rPr>
              <a:t>), que asesora el </a:t>
            </a:r>
            <a:r>
              <a:rPr lang="es-ES" sz="3600" i="1" err="1">
                <a:solidFill>
                  <a:srgbClr val="2B2B2B"/>
                </a:solidFill>
                <a:ea typeface="Calibri"/>
                <a:cs typeface="Calibri"/>
              </a:rPr>
              <a:t>Conare</a:t>
            </a:r>
            <a:r>
              <a:rPr lang="es-ES" sz="3600" i="1">
                <a:solidFill>
                  <a:srgbClr val="2B2B2B"/>
                </a:solidFill>
                <a:ea typeface="Calibri"/>
                <a:cs typeface="Calibri"/>
              </a:rPr>
              <a:t> en la toma de decisiones, da cumplimiento al seguimiento de los acuerdos, y coordina con sus dependencias acciones de articulación e integración que contribuyan a la gestión de las </a:t>
            </a:r>
            <a:r>
              <a:rPr lang="es-ES" sz="3600" b="1" i="1">
                <a:solidFill>
                  <a:srgbClr val="2B2B2B"/>
                </a:solidFill>
                <a:ea typeface="Calibri"/>
                <a:cs typeface="Calibri"/>
              </a:rPr>
              <a:t>universidades públicas</a:t>
            </a:r>
            <a:r>
              <a:rPr lang="es-ES" sz="3600" i="1">
                <a:solidFill>
                  <a:srgbClr val="2B2B2B"/>
                </a:solidFill>
                <a:ea typeface="Calibri"/>
                <a:cs typeface="Calibri"/>
              </a:rPr>
              <a:t> como un </a:t>
            </a:r>
            <a:r>
              <a:rPr lang="es-ES" sz="3600" b="1" i="1">
                <a:solidFill>
                  <a:srgbClr val="2B2B2B"/>
                </a:solidFill>
                <a:ea typeface="Calibri"/>
                <a:cs typeface="Calibri"/>
              </a:rPr>
              <a:t>sistema</a:t>
            </a:r>
            <a:r>
              <a:rPr lang="es-ES" sz="3600" i="1">
                <a:solidFill>
                  <a:srgbClr val="2B2B2B"/>
                </a:solidFill>
                <a:ea typeface="Calibri"/>
                <a:cs typeface="Calibri"/>
              </a:rPr>
              <a:t>.</a:t>
            </a:r>
            <a:r>
              <a:rPr lang="es-ES" sz="3600" i="1"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ES" sz="3600" i="1"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s-MX" sz="3600" i="1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02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5483A2E-5397-4435-A7BA-7A63C96E36B1}"/>
              </a:ext>
            </a:extLst>
          </p:cNvPr>
          <p:cNvSpPr txBox="1"/>
          <p:nvPr/>
        </p:nvSpPr>
        <p:spPr>
          <a:xfrm>
            <a:off x="660041" y="2767106"/>
            <a:ext cx="2880828" cy="3071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Organigrama Conare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4D1B7D-E4B1-7020-675E-744831A0E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9225" y="341948"/>
            <a:ext cx="5637331" cy="632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38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1D500B2-B734-D9D9-3B23-FEEE60424535}"/>
              </a:ext>
            </a:extLst>
          </p:cNvPr>
          <p:cNvSpPr txBox="1"/>
          <p:nvPr/>
        </p:nvSpPr>
        <p:spPr>
          <a:xfrm>
            <a:off x="363035" y="2873806"/>
            <a:ext cx="1231749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2. Contexto del PLANES</a:t>
            </a:r>
            <a:endParaRPr lang="es-MX" sz="600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4208084156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{2EC0C949-8D41-5F46-9721-B6E91EBE1B2E}tf16401369</Template>
  <TotalTime>1</TotalTime>
  <Words>384</Words>
  <Application>Microsoft Office PowerPoint</Application>
  <PresentationFormat>Panorámica</PresentationFormat>
  <Paragraphs>53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Abadi</vt:lpstr>
      <vt:lpstr>Arial</vt:lpstr>
      <vt:lpstr>Arial Narrow</vt:lpstr>
      <vt:lpstr>Bernard MT Condensed</vt:lpstr>
      <vt:lpstr>Calibri</vt:lpstr>
      <vt:lpstr>Calibri Light</vt:lpstr>
      <vt:lpstr>1_Diseño personalizado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Cinthia Azofeifa Ureña</cp:lastModifiedBy>
  <cp:revision>3</cp:revision>
  <dcterms:created xsi:type="dcterms:W3CDTF">2021-12-17T20:15:33Z</dcterms:created>
  <dcterms:modified xsi:type="dcterms:W3CDTF">2024-03-19T15:12:07Z</dcterms:modified>
</cp:coreProperties>
</file>